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5" r:id="rId3"/>
    <p:sldId id="259" r:id="rId4"/>
    <p:sldId id="260" r:id="rId5"/>
    <p:sldId id="261" r:id="rId6"/>
    <p:sldId id="263" r:id="rId7"/>
    <p:sldId id="264" r:id="rId8"/>
    <p:sldId id="262" r:id="rId9"/>
    <p:sldId id="275" r:id="rId10"/>
    <p:sldId id="258" r:id="rId11"/>
    <p:sldId id="257" r:id="rId12"/>
    <p:sldId id="276" r:id="rId13"/>
    <p:sldId id="277" r:id="rId14"/>
    <p:sldId id="278" r:id="rId15"/>
    <p:sldId id="268" r:id="rId16"/>
    <p:sldId id="267" r:id="rId17"/>
    <p:sldId id="279" r:id="rId18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Colin" initials="KC" lastIdx="10" clrIdx="0">
    <p:extLst>
      <p:ext uri="{19B8F6BF-5375-455C-9EA6-DF929625EA0E}">
        <p15:presenceInfo xmlns:p15="http://schemas.microsoft.com/office/powerpoint/2012/main" userId="S::Kevin.Colin@stocktonca.gov::17182f3c-55c1-48b9-bd02-f83587cf700c" providerId="AD"/>
      </p:ext>
    </p:extLst>
  </p:cmAuthor>
  <p:cmAuthor id="2" name="Courtney Wood" initials="CW" lastIdx="5" clrIdx="1">
    <p:extLst>
      <p:ext uri="{19B8F6BF-5375-455C-9EA6-DF929625EA0E}">
        <p15:presenceInfo xmlns:p15="http://schemas.microsoft.com/office/powerpoint/2012/main" userId="S::cwood@downtownstockton.org::da061fd2-b470-4901-8b10-b85b8bbe0a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58A"/>
    <a:srgbClr val="07A9A5"/>
    <a:srgbClr val="FE5B1A"/>
    <a:srgbClr val="FCFCFA"/>
    <a:srgbClr val="B3F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17" autoAdjust="0"/>
  </p:normalViewPr>
  <p:slideViewPr>
    <p:cSldViewPr>
      <p:cViewPr varScale="1">
        <p:scale>
          <a:sx n="51" d="100"/>
          <a:sy n="51" d="100"/>
        </p:scale>
        <p:origin x="12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30" y="-9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2T11:42:17.565" idx="5">
    <p:pos x="5360" y="224"/>
    <p:text>Allowed might be a better choice of word</p:text>
    <p:extLst>
      <p:ext uri="{C676402C-5697-4E1C-873F-D02D1690AC5C}">
        <p15:threadingInfo xmlns:p15="http://schemas.microsoft.com/office/powerpoint/2012/main" timeZoneBias="420"/>
      </p:ext>
    </p:extLst>
  </p:cm>
  <p:cm authorId="2" dt="2019-10-22T15:59:42.946" idx="4">
    <p:pos x="5360" y="320"/>
    <p:text>ok</p:text>
    <p:extLst>
      <p:ext uri="{C676402C-5697-4E1C-873F-D02D1690AC5C}">
        <p15:threadingInfo xmlns:p15="http://schemas.microsoft.com/office/powerpoint/2012/main" timeZoneBias="420">
          <p15:parentCm authorId="1" idx="5"/>
        </p15:threadingInfo>
      </p:ext>
    </p:extLst>
  </p:cm>
  <p:cm authorId="1" dt="2019-10-02T11:43:18.436" idx="6">
    <p:pos x="2776" y="696"/>
    <p:text>Also allowed in IL Zone (Industrial, Limited) which is located on the eastern edge of Downtown</p:text>
    <p:extLst>
      <p:ext uri="{C676402C-5697-4E1C-873F-D02D1690AC5C}">
        <p15:threadingInfo xmlns:p15="http://schemas.microsoft.com/office/powerpoint/2012/main" timeZoneBias="420"/>
      </p:ext>
    </p:extLst>
  </p:cm>
  <p:cm authorId="2" dt="2019-10-22T15:59:45.115" idx="5">
    <p:pos x="2776" y="792"/>
    <p:text>ok</p:text>
    <p:extLst>
      <p:ext uri="{C676402C-5697-4E1C-873F-D02D1690AC5C}">
        <p15:threadingInfo xmlns:p15="http://schemas.microsoft.com/office/powerpoint/2012/main" timeZoneBias="420">
          <p15:parentCm authorId="1" idx="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2T11:44:12.546" idx="7">
    <p:pos x="4872" y="1272"/>
    <p:text>Consider adding...If no exterior alterations to site and/or building....</p:text>
    <p:extLst>
      <p:ext uri="{C676402C-5697-4E1C-873F-D02D1690AC5C}">
        <p15:threadingInfo xmlns:p15="http://schemas.microsoft.com/office/powerpoint/2012/main" timeZoneBias="420"/>
      </p:ext>
    </p:extLst>
  </p:cm>
  <p:cm authorId="1" dt="2019-10-02T11:45:24.621" idx="9">
    <p:pos x="4872" y="1368"/>
    <p:text>If there are external changes, folks should contact Planning for permit requirements. The scope of the project will determine the permit(s) required.</p:text>
    <p:extLst>
      <p:ext uri="{C676402C-5697-4E1C-873F-D02D1690AC5C}">
        <p15:threadingInfo xmlns:p15="http://schemas.microsoft.com/office/powerpoint/2012/main" timeZoneBias="420">
          <p15:parentCm authorId="1" idx="7"/>
        </p15:threadingInfo>
      </p:ext>
    </p:extLst>
  </p:cm>
  <p:cm authorId="2" dt="2019-10-22T15:57:20.986" idx="3">
    <p:pos x="4872" y="1464"/>
    <p:text>ok thanks</p:text>
    <p:extLst>
      <p:ext uri="{C676402C-5697-4E1C-873F-D02D1690AC5C}">
        <p15:threadingInfo xmlns:p15="http://schemas.microsoft.com/office/powerpoint/2012/main" timeZoneBias="420">
          <p15:parentCm authorId="1" idx="7"/>
        </p15:threadingInfo>
      </p:ext>
    </p:extLst>
  </p:cm>
  <p:cm authorId="1" dt="2019-10-02T11:47:25.605" idx="10">
    <p:pos x="2496" y="1200"/>
    <p:text>After this step, consider mentioning an optional, free ERC meeting can be scheduled</p:text>
    <p:extLst>
      <p:ext uri="{C676402C-5697-4E1C-873F-D02D1690AC5C}">
        <p15:threadingInfo xmlns:p15="http://schemas.microsoft.com/office/powerpoint/2012/main" timeZoneBias="420"/>
      </p:ext>
    </p:extLst>
  </p:cm>
  <p:cm authorId="2" dt="2019-10-22T15:57:04.884" idx="2">
    <p:pos x="2496" y="1296"/>
    <p:text>Ok thanks</p:text>
    <p:extLst>
      <p:ext uri="{C676402C-5697-4E1C-873F-D02D1690AC5C}">
        <p15:threadingInfo xmlns:p15="http://schemas.microsoft.com/office/powerpoint/2012/main" timeZoneBias="420">
          <p15:parentCm authorId="1" idx="10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2T11:37:53.627" idx="1">
    <p:pos x="3359" y="1618"/>
    <p:text>Replace with Kevin Colin, Planning Manager (209) 937-8446</p:text>
    <p:extLst>
      <p:ext uri="{C676402C-5697-4E1C-873F-D02D1690AC5C}">
        <p15:threadingInfo xmlns:p15="http://schemas.microsoft.com/office/powerpoint/2012/main" timeZoneBias="420"/>
      </p:ext>
    </p:extLst>
  </p:cm>
  <p:cm authorId="2" dt="2019-10-22T15:28:12.981" idx="1">
    <p:pos x="3359" y="1714"/>
    <p:text>Done!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7A191D8C-2FDA-4DAB-8D95-8E91C892F8A0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32C2FD89-2C70-4ED7-8CAD-1E675E2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02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768B5752-DA8A-4806-A9F7-F74872C1991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5"/>
            <a:ext cx="5608320" cy="4217670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D5F69ED3-71D9-42B7-A176-CD7F4C1FD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5138" y="703263"/>
            <a:ext cx="3540125" cy="2655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749040"/>
            <a:ext cx="5608320" cy="14058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5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Spaces coming soon!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=</a:t>
            </a:r>
            <a:r>
              <a:rPr lang="en-US" baseline="0" dirty="0"/>
              <a:t> Commercial Downtown</a:t>
            </a:r>
          </a:p>
          <a:p>
            <a:r>
              <a:rPr lang="en-US" baseline="0" dirty="0"/>
              <a:t>Blue = General Industrial</a:t>
            </a:r>
          </a:p>
          <a:p>
            <a:r>
              <a:rPr lang="en-US" baseline="0" dirty="0"/>
              <a:t>Light Blue = Light/Limited Industrial</a:t>
            </a:r>
          </a:p>
          <a:p>
            <a:r>
              <a:rPr lang="en-US" baseline="0" dirty="0"/>
              <a:t>Green = Public Facilities</a:t>
            </a:r>
          </a:p>
          <a:p>
            <a:r>
              <a:rPr lang="en-US" baseline="0" dirty="0"/>
              <a:t>Brown = High-Density Residential</a:t>
            </a:r>
          </a:p>
          <a:p>
            <a:r>
              <a:rPr lang="en-US" baseline="0" dirty="0"/>
              <a:t>Tan = Office Commercial</a:t>
            </a:r>
          </a:p>
          <a:p>
            <a:r>
              <a:rPr lang="en-US" baseline="0" dirty="0"/>
              <a:t>Darker Brown = General Commercial</a:t>
            </a:r>
          </a:p>
          <a:p>
            <a:endParaRPr lang="en-US" baseline="0" dirty="0"/>
          </a:p>
          <a:p>
            <a:r>
              <a:rPr lang="en-US" baseline="0" dirty="0"/>
              <a:t>NOT REQUIRED – </a:t>
            </a:r>
          </a:p>
          <a:p>
            <a:r>
              <a:rPr lang="en-US" baseline="0" dirty="0"/>
              <a:t>FEMA Flood and COS 200 year flood (unless new build)</a:t>
            </a:r>
          </a:p>
          <a:p>
            <a:r>
              <a:rPr lang="en-US" baseline="0" dirty="0"/>
              <a:t>Truss layout (unless modifying the roof)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Non-residential space must be on the main floor</a:t>
            </a:r>
          </a:p>
          <a:p>
            <a:r>
              <a:rPr lang="en-US" dirty="0"/>
              <a:t>No more than 5 non-residential workers can be in the non-residential space at one time</a:t>
            </a:r>
          </a:p>
          <a:p>
            <a:r>
              <a:rPr lang="en-US" dirty="0"/>
              <a:t>There must be accessible restrooms/plumbing for the non-residential area</a:t>
            </a:r>
          </a:p>
          <a:p>
            <a:r>
              <a:rPr lang="en-US" dirty="0"/>
              <a:t>Live/work spaces must be equipped with fire sprinklers and fire alarms</a:t>
            </a:r>
          </a:p>
          <a:p>
            <a:r>
              <a:rPr lang="en-US" dirty="0"/>
              <a:t>There must be adequate fire separation between each live/work unit</a:t>
            </a:r>
          </a:p>
          <a:p>
            <a:r>
              <a:rPr lang="en-US" dirty="0"/>
              <a:t>http://www.stocktongov.com/files/RequirementsPriorBuildingPermit.pdf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9ED3-71D9-42B7-A176-CD7F4C1FD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=</a:t>
            </a:r>
            <a:r>
              <a:rPr lang="en-US" baseline="0" dirty="0"/>
              <a:t> Commercial Downtown</a:t>
            </a:r>
          </a:p>
          <a:p>
            <a:r>
              <a:rPr lang="en-US" baseline="0" dirty="0"/>
              <a:t>Blue = General Industrial</a:t>
            </a:r>
          </a:p>
          <a:p>
            <a:r>
              <a:rPr lang="en-US" baseline="0" dirty="0"/>
              <a:t>Light Blue = Light/Limited Industrial</a:t>
            </a:r>
          </a:p>
          <a:p>
            <a:r>
              <a:rPr lang="en-US" baseline="0" dirty="0"/>
              <a:t>Green = Public Facilities</a:t>
            </a:r>
          </a:p>
          <a:p>
            <a:r>
              <a:rPr lang="en-US" baseline="0" dirty="0"/>
              <a:t>Brown = High-Density Residential</a:t>
            </a:r>
          </a:p>
          <a:p>
            <a:r>
              <a:rPr lang="en-US" baseline="0" dirty="0"/>
              <a:t>Tan = Office Commercial</a:t>
            </a:r>
          </a:p>
          <a:p>
            <a:r>
              <a:rPr lang="en-US" baseline="0" dirty="0"/>
              <a:t>Darker Brown = General Commercial</a:t>
            </a:r>
          </a:p>
          <a:p>
            <a:endParaRPr lang="en-US" baseline="0" dirty="0"/>
          </a:p>
          <a:p>
            <a:r>
              <a:rPr lang="en-US" baseline="0" dirty="0"/>
              <a:t>NOT REQUIRED – </a:t>
            </a:r>
          </a:p>
          <a:p>
            <a:r>
              <a:rPr lang="en-US" baseline="0" dirty="0"/>
              <a:t>FEMA Flood and COS 200 year flood (unless new build)</a:t>
            </a:r>
          </a:p>
          <a:p>
            <a:r>
              <a:rPr lang="en-US" baseline="0" dirty="0"/>
              <a:t>Truss layout (unless modifying the roof)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Non-residential space must be on the main floor</a:t>
            </a:r>
          </a:p>
          <a:p>
            <a:r>
              <a:rPr lang="en-US" dirty="0"/>
              <a:t>No more than 5 non-residential workers can be in the non-residential space at one time</a:t>
            </a:r>
          </a:p>
          <a:p>
            <a:r>
              <a:rPr lang="en-US" dirty="0"/>
              <a:t>There must be accessible restrooms/plumbing for the non-residential area</a:t>
            </a:r>
          </a:p>
          <a:p>
            <a:r>
              <a:rPr lang="en-US" dirty="0"/>
              <a:t>Live/work spaces must be equipped with fire sprinklers and fire alarms</a:t>
            </a:r>
          </a:p>
          <a:p>
            <a:r>
              <a:rPr lang="en-US" dirty="0"/>
              <a:t>There must be adequate fire separation between each live/work unit</a:t>
            </a:r>
          </a:p>
          <a:p>
            <a:r>
              <a:rPr lang="en-US" dirty="0"/>
              <a:t>http://www.stocktongov.com/files/RequirementsPriorBuildingPermit.pdf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9ED3-71D9-42B7-A176-CD7F4C1FD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=</a:t>
            </a:r>
            <a:r>
              <a:rPr lang="en-US" baseline="0" dirty="0"/>
              <a:t> Commercial Downtown</a:t>
            </a:r>
          </a:p>
          <a:p>
            <a:r>
              <a:rPr lang="en-US" baseline="0" dirty="0"/>
              <a:t>Blue = General Industrial</a:t>
            </a:r>
          </a:p>
          <a:p>
            <a:r>
              <a:rPr lang="en-US" baseline="0" dirty="0"/>
              <a:t>Light Blue = Light/Limited Industrial</a:t>
            </a:r>
          </a:p>
          <a:p>
            <a:r>
              <a:rPr lang="en-US" baseline="0" dirty="0"/>
              <a:t>Green = Public Facilities</a:t>
            </a:r>
          </a:p>
          <a:p>
            <a:r>
              <a:rPr lang="en-US" baseline="0" dirty="0"/>
              <a:t>Brown = High-Density Residential</a:t>
            </a:r>
          </a:p>
          <a:p>
            <a:r>
              <a:rPr lang="en-US" baseline="0" dirty="0"/>
              <a:t>Tan = Office Commercial</a:t>
            </a:r>
          </a:p>
          <a:p>
            <a:r>
              <a:rPr lang="en-US" baseline="0" dirty="0"/>
              <a:t>Darker Brown = General Commercial</a:t>
            </a:r>
          </a:p>
          <a:p>
            <a:endParaRPr lang="en-US" baseline="0" dirty="0"/>
          </a:p>
          <a:p>
            <a:r>
              <a:rPr lang="en-US" baseline="0" dirty="0"/>
              <a:t>NOT REQUIRED – </a:t>
            </a:r>
          </a:p>
          <a:p>
            <a:r>
              <a:rPr lang="en-US" baseline="0" dirty="0"/>
              <a:t>FEMA Flood and COS 200 year flood (unless new build)</a:t>
            </a:r>
          </a:p>
          <a:p>
            <a:r>
              <a:rPr lang="en-US" baseline="0" dirty="0"/>
              <a:t>Truss layout (unless modifying the roof)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Non-residential space must be on the main floor</a:t>
            </a:r>
          </a:p>
          <a:p>
            <a:r>
              <a:rPr lang="en-US" dirty="0"/>
              <a:t>No more than 5 non-residential workers can be in the non-residential space at one time</a:t>
            </a:r>
          </a:p>
          <a:p>
            <a:r>
              <a:rPr lang="en-US" dirty="0"/>
              <a:t>There must be accessible restrooms/plumbing for the non-residential area</a:t>
            </a:r>
          </a:p>
          <a:p>
            <a:r>
              <a:rPr lang="en-US" dirty="0"/>
              <a:t>Live/work spaces must be equipped with fire sprinklers and fire alarms</a:t>
            </a:r>
          </a:p>
          <a:p>
            <a:r>
              <a:rPr lang="en-US" dirty="0"/>
              <a:t>There must be adequate fire separation between each live/work unit</a:t>
            </a:r>
          </a:p>
          <a:p>
            <a:r>
              <a:rPr lang="en-US" dirty="0"/>
              <a:t>http://www.stocktongov.com/files/RequirementsPriorBuildingPermit.pdf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9ED3-71D9-42B7-A176-CD7F4C1FD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Non-residential space must be on the main floor</a:t>
            </a:r>
          </a:p>
          <a:p>
            <a:r>
              <a:rPr lang="en-US" dirty="0"/>
              <a:t>No more than 5 non-residential workers can be in the non-residential space at one time</a:t>
            </a:r>
          </a:p>
          <a:p>
            <a:r>
              <a:rPr lang="en-US" dirty="0"/>
              <a:t>There must be accessible restrooms/plumbing for the non-residential area</a:t>
            </a:r>
          </a:p>
          <a:p>
            <a:r>
              <a:rPr lang="en-US" dirty="0"/>
              <a:t>Live/work spaces must be equipped with fire sprinklers and fire alarms</a:t>
            </a:r>
          </a:p>
          <a:p>
            <a:r>
              <a:rPr lang="en-US" dirty="0"/>
              <a:t>There must be adequate fire separation between each live/work unit</a:t>
            </a:r>
          </a:p>
          <a:p>
            <a:r>
              <a:rPr lang="en-US" dirty="0"/>
              <a:t>http://www.stocktongov.com/files/RequirementsPriorBuildingPermit.pdf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 TIP</a:t>
            </a:r>
          </a:p>
          <a:p>
            <a:endParaRPr lang="en-US" dirty="0"/>
          </a:p>
          <a:p>
            <a:r>
              <a:rPr lang="en-US" dirty="0"/>
              <a:t>Tenants can park in SP+ parking garages for $30/month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=</a:t>
            </a:r>
            <a:r>
              <a:rPr lang="en-US" baseline="0" dirty="0"/>
              <a:t> Commercial Downtown</a:t>
            </a:r>
          </a:p>
          <a:p>
            <a:r>
              <a:rPr lang="en-US" baseline="0" dirty="0"/>
              <a:t>Blue = General Industrial</a:t>
            </a:r>
          </a:p>
          <a:p>
            <a:r>
              <a:rPr lang="en-US" baseline="0" dirty="0"/>
              <a:t>Light Blue = Light/Limited Industrial</a:t>
            </a:r>
          </a:p>
          <a:p>
            <a:r>
              <a:rPr lang="en-US" baseline="0" dirty="0"/>
              <a:t>Green = Public Facilities</a:t>
            </a:r>
          </a:p>
          <a:p>
            <a:r>
              <a:rPr lang="en-US" baseline="0" dirty="0"/>
              <a:t>Brown = High-Density Residential</a:t>
            </a:r>
          </a:p>
          <a:p>
            <a:r>
              <a:rPr lang="en-US" baseline="0" dirty="0"/>
              <a:t>Tan = Office Commercial</a:t>
            </a:r>
          </a:p>
          <a:p>
            <a:r>
              <a:rPr lang="en-US" baseline="0" dirty="0"/>
              <a:t>Darker Brown = General Commercial</a:t>
            </a:r>
          </a:p>
          <a:p>
            <a:endParaRPr lang="en-US" baseline="0" dirty="0"/>
          </a:p>
          <a:p>
            <a:r>
              <a:rPr lang="en-US" dirty="0"/>
              <a:t>Non-residential space must be on the main floor</a:t>
            </a:r>
          </a:p>
          <a:p>
            <a:r>
              <a:rPr lang="en-US" dirty="0"/>
              <a:t>No more than 5 non-residential workers can be in the non-residential space at one time</a:t>
            </a:r>
          </a:p>
          <a:p>
            <a:r>
              <a:rPr lang="en-US" dirty="0"/>
              <a:t>There must be accessible restrooms/plumbing for the non-residential area</a:t>
            </a:r>
          </a:p>
          <a:p>
            <a:r>
              <a:rPr lang="en-US" dirty="0"/>
              <a:t>Live/work spaces must be equipped with fire sprinklers and fire alarms</a:t>
            </a:r>
          </a:p>
          <a:p>
            <a:r>
              <a:rPr lang="en-US" dirty="0"/>
              <a:t>There must be adequate fire separation between each live/work unit</a:t>
            </a:r>
          </a:p>
          <a:p>
            <a:r>
              <a:rPr lang="en-US" dirty="0"/>
              <a:t>http://www.stocktongov.com/files/RequirementsPriorBuildingPermit.pdf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9ED3-71D9-42B7-A176-CD7F4C1FD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Abundance</a:t>
            </a:r>
            <a:r>
              <a:rPr lang="en-US" baseline="0" dirty="0"/>
              <a:t> of office space in downtown.</a:t>
            </a:r>
          </a:p>
          <a:p>
            <a:r>
              <a:rPr lang="en-US" dirty="0" err="1"/>
              <a:t>Vancancies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2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51985"/>
            <a:ext cx="5608320" cy="1796415"/>
          </a:xfrm>
        </p:spPr>
        <p:txBody>
          <a:bodyPr/>
          <a:lstStyle/>
          <a:p>
            <a:r>
              <a:rPr lang="en-US" dirty="0"/>
              <a:t>Abundance</a:t>
            </a:r>
            <a:r>
              <a:rPr lang="en-US" baseline="0" dirty="0"/>
              <a:t> of office space in downtown.</a:t>
            </a:r>
          </a:p>
          <a:p>
            <a:r>
              <a:rPr lang="en-US" dirty="0" err="1"/>
              <a:t>Vancancies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$$$ - it will bring</a:t>
            </a:r>
            <a:r>
              <a:rPr lang="en-US" baseline="0" dirty="0"/>
              <a:t> people to live downtown which will create the opportunity for more dollars to be spent here. Additionally, the work part will bring more dollars downtown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8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8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7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9ED3-71D9-42B7-A176-CD7F4C1FDB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04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=</a:t>
            </a:r>
            <a:r>
              <a:rPr lang="en-US" baseline="0" dirty="0"/>
              <a:t> Commercial Downtown</a:t>
            </a:r>
          </a:p>
          <a:p>
            <a:r>
              <a:rPr lang="en-US" baseline="0" dirty="0"/>
              <a:t>Blue = General Industrial</a:t>
            </a:r>
          </a:p>
          <a:p>
            <a:r>
              <a:rPr lang="en-US" baseline="0" dirty="0"/>
              <a:t>Light Blue = Light/Limited Industrial</a:t>
            </a:r>
          </a:p>
          <a:p>
            <a:r>
              <a:rPr lang="en-US" baseline="0" dirty="0"/>
              <a:t>Green = Public Facilities</a:t>
            </a:r>
          </a:p>
          <a:p>
            <a:r>
              <a:rPr lang="en-US" baseline="0" dirty="0"/>
              <a:t>Brown = High-Density Residential</a:t>
            </a:r>
          </a:p>
          <a:p>
            <a:r>
              <a:rPr lang="en-US" baseline="0" dirty="0"/>
              <a:t>Tan = Commercial Office</a:t>
            </a:r>
          </a:p>
          <a:p>
            <a:r>
              <a:rPr lang="en-US" baseline="0" dirty="0"/>
              <a:t>Purple Brown = General Commercial</a:t>
            </a:r>
          </a:p>
          <a:p>
            <a:r>
              <a:rPr lang="en-US" dirty="0"/>
              <a:t>Residential is a “By Right”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69ED3-71D9-42B7-A176-CD7F4C1FD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0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44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6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8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7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9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0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5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25000">
              <a:schemeClr val="tx2">
                <a:lumMod val="50000"/>
              </a:schemeClr>
            </a:gs>
            <a:gs pos="75000">
              <a:schemeClr val="accent1">
                <a:lumMod val="50000"/>
              </a:schemeClr>
            </a:gs>
            <a:gs pos="100000">
              <a:srgbClr val="0020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46B89-ED04-4160-89C9-155CFC7AE5DE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01ECA-58DC-4708-A6FD-9FFF6134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3" Type="http://schemas.openxmlformats.org/officeDocument/2006/relationships/audio" Target="../media/media12.m4a"/><Relationship Id="rId7" Type="http://schemas.microsoft.com/office/2007/relationships/hdphoto" Target="../media/hdphoto9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microsoft.com/office/2007/relationships/media" Target="../media/media12.m4a"/><Relationship Id="rId16" Type="http://schemas.openxmlformats.org/officeDocument/2006/relationships/image" Target="../media/image21.png"/><Relationship Id="rId20" Type="http://schemas.openxmlformats.org/officeDocument/2006/relationships/comments" Target="../comments/comment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5" Type="http://schemas.openxmlformats.org/officeDocument/2006/relationships/notesSlide" Target="../notesSlides/notesSlide11.xml"/><Relationship Id="rId15" Type="http://schemas.microsoft.com/office/2007/relationships/hdphoto" Target="../media/hdphoto13.wdp"/><Relationship Id="rId10" Type="http://schemas.openxmlformats.org/officeDocument/2006/relationships/image" Target="../media/image18.pn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0.wdp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3.m4a"/><Relationship Id="rId7" Type="http://schemas.microsoft.com/office/2007/relationships/hdphoto" Target="../media/hdphoto15.wdp"/><Relationship Id="rId12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11" Type="http://schemas.microsoft.com/office/2007/relationships/hdphoto" Target="../media/hdphoto17.wdp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4.m4a"/><Relationship Id="rId7" Type="http://schemas.microsoft.com/office/2007/relationships/hdphoto" Target="../media/hdphoto18.wdp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5.m4a"/><Relationship Id="rId7" Type="http://schemas.microsoft.com/office/2007/relationships/hdphoto" Target="../media/hdphoto20.wdp"/><Relationship Id="rId12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11" Type="http://schemas.microsoft.com/office/2007/relationships/hdphoto" Target="../media/hdphoto22.wdp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media16.m4a"/><Relationship Id="rId7" Type="http://schemas.openxmlformats.org/officeDocument/2006/relationships/image" Target="../media/image31.png"/><Relationship Id="rId12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hyperlink" Target="http://stocktongov.com/files/Businesslicenseapplication.pdf" TargetMode="External"/><Relationship Id="rId11" Type="http://schemas.microsoft.com/office/2007/relationships/hdphoto" Target="../media/hdphoto24.wdp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qcode.us/codes/stockton/view.php?topic=16-2-16_20-16_20_020&amp;frames=o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hyperlink" Target="https://qcode.us/codes/stockton/view.php?topic=16-2-16_20-16_20_020&amp;frames=on" TargetMode="External"/><Relationship Id="rId1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34.png"/><Relationship Id="rId12" Type="http://schemas.microsoft.com/office/2007/relationships/hdphoto" Target="../media/hdphoto27.wdp"/><Relationship Id="rId17" Type="http://schemas.microsoft.com/office/2007/relationships/hdphoto" Target="../media/hdphoto29.wdp"/><Relationship Id="rId2" Type="http://schemas.microsoft.com/office/2007/relationships/media" Target="../media/media17.m4a"/><Relationship Id="rId16" Type="http://schemas.openxmlformats.org/officeDocument/2006/relationships/image" Target="../media/image38.png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16.xml"/><Relationship Id="rId15" Type="http://schemas.microsoft.com/office/2007/relationships/hdphoto" Target="../media/hdphoto28.wdp"/><Relationship Id="rId10" Type="http://schemas.microsoft.com/office/2007/relationships/hdphoto" Target="../media/hdphoto26.wdp"/><Relationship Id="rId19" Type="http://schemas.openxmlformats.org/officeDocument/2006/relationships/comments" Target="../comments/comment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microsoft.com/office/2007/relationships/hdphoto" Target="../media/hdphoto5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microsoft.com/office/2007/relationships/hdphoto" Target="../media/hdphoto5.wdp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1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hyperlink" Target="https://stocktonca.mapgeo.io/properties/13728006-59228?latlng=37.956587,-121.289611&amp;themes=%22\%22\\\%22\\\\\\\%22%5b\\\\\\\\\\\\\\\%22zoning\\\\\\\\\\\\\\\%22%5d\\\\\\\%22\\\%22\%22%22&amp;zoom=15" TargetMode="External"/><Relationship Id="rId5" Type="http://schemas.openxmlformats.org/officeDocument/2006/relationships/notesSlide" Target="../notesSlides/notesSlide9.xml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-17585" y="4495800"/>
            <a:ext cx="9161585" cy="990600"/>
          </a:xfrm>
          <a:prstGeom prst="rect">
            <a:avLst/>
          </a:prstGeom>
          <a:solidFill>
            <a:srgbClr val="FE5B1A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100" b="1" dirty="0">
              <a:solidFill>
                <a:srgbClr val="FCFCFA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        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07" y="4230220"/>
            <a:ext cx="1989993" cy="152176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936625"/>
          </a:xfrm>
        </p:spPr>
        <p:txBody>
          <a:bodyPr>
            <a:noAutofit/>
          </a:bodyPr>
          <a:lstStyle/>
          <a:p>
            <a:r>
              <a:rPr lang="en-US" sz="88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Segoe UI Light" panose="020B0502040204020203" pitchFamily="34" charset="0"/>
              </a:rPr>
              <a:t>THE LIVE/WORK</a:t>
            </a:r>
            <a:br>
              <a:rPr lang="en-US" sz="88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Segoe UI Light" panose="020B0502040204020203" pitchFamily="34" charset="0"/>
              </a:rPr>
            </a:br>
            <a:r>
              <a:rPr lang="en-US" sz="54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  <a:cs typeface="Segoe UI Light" panose="020B0502040204020203" pitchFamily="34" charset="0"/>
              </a:rPr>
              <a:t>o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  <a:cs typeface="Segoe UI Light" panose="020B0502040204020203" pitchFamily="34" charset="0"/>
              </a:rPr>
              <a:t>pportunity</a:t>
            </a:r>
            <a:r>
              <a:rPr lang="en-US" sz="5400" cap="all" dirty="0">
                <a:solidFill>
                  <a:schemeClr val="bg1"/>
                </a:solidFill>
                <a:latin typeface="Franklin Gothic Demi Cond" panose="020B0706030402020204" pitchFamily="34" charset="0"/>
                <a:cs typeface="Segoe UI Light" panose="020B0502040204020203" pitchFamily="34" charset="0"/>
              </a:rPr>
              <a:t> </a:t>
            </a:r>
            <a:br>
              <a:rPr lang="en-US" sz="8800" cap="all" dirty="0">
                <a:solidFill>
                  <a:schemeClr val="bg1"/>
                </a:solidFill>
                <a:latin typeface="Franklin Gothic Demi Cond" panose="020B0706030402020204" pitchFamily="34" charset="0"/>
                <a:cs typeface="Segoe UI Light" panose="020B0502040204020203" pitchFamily="34" charset="0"/>
              </a:rPr>
            </a:br>
            <a:r>
              <a:rPr lang="en-US" sz="1400" cap="small" dirty="0">
                <a:solidFill>
                  <a:schemeClr val="bg1"/>
                </a:solidFill>
                <a:latin typeface="Franklin Gothic Demi Cond" panose="020B0706030402020204" pitchFamily="34" charset="0"/>
                <a:cs typeface="Segoe UI Light" panose="020B0502040204020203" pitchFamily="34" charset="0"/>
              </a:rPr>
              <a:t> </a:t>
            </a:r>
            <a:br>
              <a:rPr lang="en-US" sz="1400" cap="small" dirty="0">
                <a:solidFill>
                  <a:schemeClr val="bg1"/>
                </a:solidFill>
                <a:latin typeface="Franklin Gothic Demi Cond" panose="020B0706030402020204" pitchFamily="34" charset="0"/>
                <a:cs typeface="Segoe UI Light" panose="020B0502040204020203" pitchFamily="34" charset="0"/>
              </a:rPr>
            </a:br>
            <a:endParaRPr lang="en-US" sz="1400" cap="small" dirty="0">
              <a:solidFill>
                <a:schemeClr val="bg1"/>
              </a:solidFill>
              <a:latin typeface="Franklin Gothic Demi Cond" panose="020B07060304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EF31E3-BAC8-4EA1-8B8E-005AFD0406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8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7"/>
    </mc:Choice>
    <mc:Fallback xmlns="">
      <p:transition spd="slow" advTm="1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0PHOTO\SAM_41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2495" r="16102" b="39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5543" y="6320135"/>
            <a:ext cx="460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		   231 E. Weber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75959D-C985-4D5F-B828-4BEC75DFA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7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3"/>
    </mc:Choice>
    <mc:Fallback>
      <p:transition spd="slow" advTm="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55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6324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500 E. Main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934600-EDDC-4649-8D1F-81EE04EF8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3"/>
    </mc:Choice>
    <mc:Fallback>
      <p:transition spd="slow" advTm="1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/>
          <p:cNvSpPr txBox="1">
            <a:spLocks/>
          </p:cNvSpPr>
          <p:nvPr/>
        </p:nvSpPr>
        <p:spPr>
          <a:xfrm>
            <a:off x="4559969" y="4876800"/>
            <a:ext cx="4507831" cy="173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5715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       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4</a:t>
            </a:r>
          </a:p>
          <a:p>
            <a:pPr marL="85725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         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</a:t>
            </a:r>
          </a:p>
          <a:p>
            <a:pPr marL="131445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                       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  </a:t>
            </a: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1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DO I GET STARTED?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-1066800" y="1371600"/>
            <a:ext cx="992203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128337" y="1225061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1347537" y="1230922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2566737" y="1236783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785937" y="1230921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5081337" y="1236783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6300537" y="1236783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519737" y="1236783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09337" y="1905000"/>
            <a:ext cx="3834063" cy="3581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Contact planning to: </a:t>
            </a:r>
          </a:p>
          <a:p>
            <a:pPr marL="85725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Determine that LIVE/WORK  is allowed in your zone </a:t>
            </a:r>
          </a:p>
          <a:p>
            <a:pPr marL="85725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Determine permit req.  changes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43400" y="1981200"/>
            <a:ext cx="4267200" cy="4161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3. Complete Building Permit App.*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SJ Air Pollution Control            District Compliance     Questionnaire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Environmental Health        Hazardous Materials          Disclosure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Non-residential                Accessibility Upgrade Requirements</a:t>
            </a:r>
          </a:p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317221"/>
            <a:ext cx="3733801" cy="232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1202" y1="28571" x2="41202" y2="28571"/>
                        <a14:foregroundMark x1="43777" y1="42857" x2="43777" y2="42857"/>
                        <a14:foregroundMark x1="76824" y1="59447" x2="76824" y2="59447"/>
                        <a14:foregroundMark x1="79399" y1="57143" x2="79399" y2="57143"/>
                        <a14:foregroundMark x1="73391" y1="42857" x2="71245" y2="42857"/>
                        <a14:foregroundMark x1="63519" y1="37788" x2="58798" y2="38249"/>
                        <a14:foregroundMark x1="54506" y1="41935" x2="52790" y2="43318"/>
                        <a14:foregroundMark x1="50644" y1="51152" x2="49785" y2="53456"/>
                        <a14:foregroundMark x1="49356" y1="55300" x2="45494" y2="58525"/>
                        <a14:foregroundMark x1="35622" y1="57143" x2="33906" y2="58065"/>
                        <a14:foregroundMark x1="33476" y1="58065" x2="31760" y2="58065"/>
                        <a14:foregroundMark x1="29614" y1="56682" x2="24464" y2="54839"/>
                        <a14:foregroundMark x1="19313" y1="52074" x2="19313" y2="52074"/>
                        <a14:foregroundMark x1="18455" y1="47005" x2="22747" y2="45622"/>
                        <a14:foregroundMark x1="27468" y1="43779" x2="33906" y2="43779"/>
                        <a14:foregroundMark x1="37768" y1="41935" x2="39914" y2="41935"/>
                        <a14:foregroundMark x1="41631" y1="37327" x2="42489" y2="33180"/>
                        <a14:foregroundMark x1="45494" y1="29032" x2="50644" y2="29032"/>
                        <a14:foregroundMark x1="52361" y1="29954" x2="54506" y2="35023"/>
                        <a14:foregroundMark x1="56223" y1="38710" x2="57082" y2="45622"/>
                        <a14:foregroundMark x1="63519" y1="55760" x2="65236" y2="57143"/>
                        <a14:foregroundMark x1="67382" y1="57143" x2="68670" y2="57143"/>
                        <a14:foregroundMark x1="69957" y1="57143" x2="71245" y2="5760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36" y="2514600"/>
            <a:ext cx="608332" cy="56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50" y="3200400"/>
            <a:ext cx="981903" cy="103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889" y1="53333" x2="48889" y2="53333"/>
                        <a14:foregroundMark x1="56667" y1="35385" x2="56667" y2="35385"/>
                        <a14:foregroundMark x1="52778" y1="30769" x2="52778" y2="30769"/>
                        <a14:foregroundMark x1="32778" y1="38462" x2="27222" y2="42564"/>
                        <a14:foregroundMark x1="28889" y1="45641" x2="28889" y2="45641"/>
                        <a14:foregroundMark x1="35556" y1="48205" x2="40000" y2="49231"/>
                        <a14:foregroundMark x1="46111" y1="49231" x2="52222" y2="50256"/>
                        <a14:foregroundMark x1="55556" y1="50256" x2="58889" y2="50769"/>
                        <a14:foregroundMark x1="61111" y1="50769" x2="61111" y2="50769"/>
                        <a14:foregroundMark x1="61667" y1="50256" x2="61667" y2="50256"/>
                        <a14:foregroundMark x1="58333" y1="60513" x2="56111" y2="64103"/>
                        <a14:foregroundMark x1="55556" y1="64615" x2="53333" y2="65641"/>
                        <a14:foregroundMark x1="46667" y1="65641" x2="38333" y2="64103"/>
                        <a14:foregroundMark x1="38333" y1="64103" x2="35000" y2="58974"/>
                        <a14:foregroundMark x1="34444" y1="55385" x2="34444" y2="53333"/>
                        <a14:foregroundMark x1="33333" y1="49231" x2="34444" y2="36410"/>
                        <a14:foregroundMark x1="36111" y1="28205" x2="37222" y2="22051"/>
                        <a14:foregroundMark x1="37778" y1="21026" x2="37778" y2="21026"/>
                        <a14:foregroundMark x1="56667" y1="43590" x2="56667" y2="48205"/>
                        <a14:foregroundMark x1="56667" y1="53846" x2="58333" y2="58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2" y="4191000"/>
            <a:ext cx="8382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9" t="12040" r="23120" b="16988"/>
          <a:stretch/>
        </p:blipFill>
        <p:spPr bwMode="auto">
          <a:xfrm>
            <a:off x="6629400" y="5181600"/>
            <a:ext cx="586154" cy="87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9" t="12040" r="23120" b="16988"/>
          <a:stretch/>
        </p:blipFill>
        <p:spPr bwMode="auto">
          <a:xfrm>
            <a:off x="7086600" y="5715000"/>
            <a:ext cx="586154" cy="87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81600"/>
            <a:ext cx="7191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92" b="89700" l="4630" r="96296">
                        <a14:foregroundMark x1="50000" y1="40343" x2="50000" y2="40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506439" cy="58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4572000" y="4876800"/>
            <a:ext cx="4507831" cy="173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5715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</a:t>
            </a: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5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         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         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</a:t>
            </a:r>
          </a:p>
          <a:p>
            <a:pPr marL="131445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5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OR</a:t>
            </a:r>
            <a:r>
              <a:rPr kumimoji="0" lang="en-US" sz="5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                                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5181600"/>
            <a:ext cx="7191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9" t="12040" r="23120" b="16988"/>
          <a:stretch/>
        </p:blipFill>
        <p:spPr bwMode="auto">
          <a:xfrm>
            <a:off x="4976446" y="5181600"/>
            <a:ext cx="586154" cy="87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8EC2797-9F21-41AD-A71C-EF166CA82436}"/>
              </a:ext>
            </a:extLst>
          </p:cNvPr>
          <p:cNvSpPr/>
          <p:nvPr/>
        </p:nvSpPr>
        <p:spPr>
          <a:xfrm>
            <a:off x="8647747" y="1236782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1D601DA-C367-40AC-A85C-481BA32AE19A}"/>
              </a:ext>
            </a:extLst>
          </p:cNvPr>
          <p:cNvSpPr txBox="1">
            <a:spLocks/>
          </p:cNvSpPr>
          <p:nvPr/>
        </p:nvSpPr>
        <p:spPr>
          <a:xfrm>
            <a:off x="533400" y="5735637"/>
            <a:ext cx="4267200" cy="3581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2. Schedule an optional Economic Review Committee (ERC) meeting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0FBFB0-FE82-48A4-AD41-86C8CED758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80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09"/>
    </mc:Choice>
    <mc:Fallback>
      <p:transition spd="slow" advTm="6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DO I GET STARTED?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3137" y="2590800"/>
            <a:ext cx="2767263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4. Receive feedback from city deps.         (20 – 45 days)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76600" y="2579077"/>
            <a:ext cx="2899608" cy="3821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5. Begin construction/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renovations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64699" y="1371600"/>
            <a:ext cx="8726901" cy="11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128337" y="1225061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629400" y="2579077"/>
            <a:ext cx="2594808" cy="3821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6. Vet potential tenants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889" y1="31556" x2="44889" y2="31556"/>
                        <a14:foregroundMark x1="19111" y1="44444" x2="19111" y2="44444"/>
                        <a14:foregroundMark x1="40444" y1="43111" x2="40444" y2="43111"/>
                        <a14:foregroundMark x1="46222" y1="36000" x2="42222" y2="28444"/>
                        <a14:foregroundMark x1="37333" y1="16444" x2="37333" y2="16444"/>
                        <a14:foregroundMark x1="26222" y1="26222" x2="26222" y2="26222"/>
                        <a14:foregroundMark x1="25333" y1="35556" x2="25333" y2="38222"/>
                        <a14:foregroundMark x1="25778" y1="43111" x2="28444" y2="47111"/>
                        <a14:foregroundMark x1="33333" y1="48000" x2="35111" y2="48889"/>
                        <a14:foregroundMark x1="44000" y1="47556" x2="48889" y2="45333"/>
                        <a14:foregroundMark x1="50667" y1="42222" x2="50667" y2="37778"/>
                        <a14:foregroundMark x1="49333" y1="31111" x2="43556" y2="25778"/>
                        <a14:foregroundMark x1="40000" y1="23111" x2="35556" y2="24444"/>
                        <a14:foregroundMark x1="31556" y1="26667" x2="27556" y2="29333"/>
                        <a14:foregroundMark x1="23556" y1="31556" x2="21333" y2="35111"/>
                        <a14:foregroundMark x1="21333" y1="38222" x2="21333" y2="40889"/>
                        <a14:foregroundMark x1="24444" y1="44444" x2="25778" y2="46667"/>
                        <a14:foregroundMark x1="28000" y1="47111" x2="33333" y2="50222"/>
                        <a14:foregroundMark x1="25778" y1="50667" x2="25778" y2="50667"/>
                        <a14:foregroundMark x1="23556" y1="50667" x2="22222" y2="50222"/>
                        <a14:foregroundMark x1="20444" y1="49778" x2="17778" y2="47556"/>
                        <a14:foregroundMark x1="17333" y1="44889" x2="15556" y2="40444"/>
                        <a14:foregroundMark x1="14222" y1="35556" x2="14222" y2="35556"/>
                        <a14:foregroundMark x1="33333" y1="30667" x2="33333" y2="30667"/>
                        <a14:foregroundMark x1="39111" y1="31556" x2="40444" y2="33778"/>
                        <a14:foregroundMark x1="44000" y1="36444" x2="46667" y2="40000"/>
                        <a14:foregroundMark x1="49333" y1="40889" x2="49333" y2="40889"/>
                        <a14:foregroundMark x1="51556" y1="40889" x2="52889" y2="38667"/>
                        <a14:foregroundMark x1="54667" y1="31111" x2="53778" y2="25778"/>
                        <a14:foregroundMark x1="51556" y1="21778" x2="47556" y2="16444"/>
                        <a14:foregroundMark x1="44889" y1="13778" x2="42222" y2="13333"/>
                        <a14:foregroundMark x1="42222" y1="13333" x2="42222" y2="13333"/>
                        <a14:foregroundMark x1="39111" y1="37333" x2="39111" y2="39556"/>
                        <a14:foregroundMark x1="42667" y1="47556" x2="42667" y2="47556"/>
                        <a14:foregroundMark x1="64000" y1="71111" x2="64000" y2="71111"/>
                        <a14:foregroundMark x1="64889" y1="80444" x2="64889" y2="80444"/>
                        <a14:foregroundMark x1="67111" y1="82667" x2="67111" y2="82667"/>
                        <a14:foregroundMark x1="70667" y1="83556" x2="73333" y2="83556"/>
                        <a14:foregroundMark x1="76000" y1="83556" x2="78222" y2="83556"/>
                        <a14:foregroundMark x1="79556" y1="83556" x2="81778" y2="83111"/>
                        <a14:foregroundMark x1="83111" y1="82222" x2="84889" y2="81333"/>
                        <a14:foregroundMark x1="84889" y1="81333" x2="86667" y2="76444"/>
                        <a14:foregroundMark x1="87111" y1="70667" x2="86222" y2="64889"/>
                        <a14:foregroundMark x1="84889" y1="62222" x2="84889" y2="62222"/>
                        <a14:foregroundMark x1="81333" y1="61333" x2="77778" y2="61778"/>
                        <a14:foregroundMark x1="75556" y1="62222" x2="73333" y2="63556"/>
                        <a14:foregroundMark x1="71111" y1="65778" x2="71111" y2="65778"/>
                        <a14:foregroundMark x1="70667" y1="66667" x2="68889" y2="69333"/>
                        <a14:foregroundMark x1="68000" y1="73778" x2="68000" y2="73778"/>
                        <a14:foregroundMark x1="68000" y1="75556" x2="68000" y2="75556"/>
                        <a14:foregroundMark x1="68000" y1="78222" x2="68444" y2="80000"/>
                        <a14:foregroundMark x1="70667" y1="83111" x2="70667" y2="83111"/>
                        <a14:foregroundMark x1="75556" y1="87556" x2="75556" y2="87556"/>
                        <a14:foregroundMark x1="76889" y1="88000" x2="76889" y2="88000"/>
                        <a14:foregroundMark x1="78222" y1="88000" x2="78222" y2="88000"/>
                        <a14:foregroundMark x1="80000" y1="88444" x2="80000" y2="88444"/>
                        <a14:foregroundMark x1="82222" y1="88000" x2="82222" y2="88000"/>
                        <a14:foregroundMark x1="84889" y1="87111" x2="84889" y2="87111"/>
                        <a14:foregroundMark x1="88444" y1="85333" x2="88444" y2="85333"/>
                        <a14:foregroundMark x1="92000" y1="80889" x2="92000" y2="80889"/>
                        <a14:foregroundMark x1="93778" y1="78222" x2="93778" y2="78222"/>
                        <a14:foregroundMark x1="93778" y1="76444" x2="92000" y2="74222"/>
                        <a14:foregroundMark x1="89778" y1="72000" x2="88444" y2="71556"/>
                        <a14:foregroundMark x1="84889" y1="71111" x2="79556" y2="71556"/>
                        <a14:foregroundMark x1="78222" y1="72000" x2="78222" y2="72000"/>
                        <a14:foregroundMark x1="77778" y1="73333" x2="76000" y2="75111"/>
                        <a14:foregroundMark x1="74222" y1="76444" x2="74222" y2="76444"/>
                        <a14:foregroundMark x1="71111" y1="78222" x2="70667" y2="80000"/>
                        <a14:foregroundMark x1="70667" y1="80444" x2="70667" y2="82222"/>
                        <a14:foregroundMark x1="70222" y1="83111" x2="70222" y2="83111"/>
                        <a14:foregroundMark x1="70222" y1="83556" x2="70222" y2="83556"/>
                        <a14:foregroundMark x1="66222" y1="83556" x2="66222" y2="83556"/>
                        <a14:foregroundMark x1="80444" y1="75111" x2="80444" y2="75111"/>
                        <a14:foregroundMark x1="79111" y1="67556" x2="79111" y2="67556"/>
                        <a14:foregroundMark x1="70667" y1="59556" x2="70667" y2="59556"/>
                        <a14:foregroundMark x1="66667" y1="62667" x2="66222" y2="64000"/>
                        <a14:foregroundMark x1="60000" y1="75111" x2="59556" y2="76889"/>
                        <a14:foregroundMark x1="61333" y1="86222" x2="62667" y2="87556"/>
                        <a14:foregroundMark x1="65778" y1="89333" x2="65778" y2="89333"/>
                        <a14:foregroundMark x1="40444" y1="29333" x2="40444" y2="29333"/>
                        <a14:foregroundMark x1="36000" y1="30667" x2="34222" y2="32444"/>
                        <a14:foregroundMark x1="34222" y1="34222" x2="34222" y2="36444"/>
                        <a14:foregroundMark x1="35111" y1="39111" x2="35111" y2="39111"/>
                        <a14:foregroundMark x1="37333" y1="42222" x2="37333" y2="42222"/>
                        <a14:foregroundMark x1="38667" y1="45333" x2="38667" y2="45333"/>
                        <a14:foregroundMark x1="40000" y1="47556" x2="40000" y2="47556"/>
                        <a14:foregroundMark x1="40444" y1="50667" x2="41333" y2="52000"/>
                        <a14:foregroundMark x1="47111" y1="52000" x2="47111" y2="52000"/>
                        <a14:foregroundMark x1="51556" y1="52000" x2="51556" y2="52000"/>
                        <a14:foregroundMark x1="52889" y1="52000" x2="52889" y2="52000"/>
                        <a14:foregroundMark x1="53333" y1="50667" x2="54667" y2="47556"/>
                        <a14:foregroundMark x1="56444" y1="44444" x2="56889" y2="42667"/>
                        <a14:foregroundMark x1="57333" y1="41333" x2="57333" y2="41333"/>
                        <a14:foregroundMark x1="58667" y1="37778" x2="58667" y2="37778"/>
                        <a14:foregroundMark x1="59111" y1="35111" x2="59111" y2="35111"/>
                        <a14:foregroundMark x1="43556" y1="19111" x2="43556" y2="19111"/>
                        <a14:foregroundMark x1="41333" y1="18222" x2="40000" y2="16889"/>
                        <a14:foregroundMark x1="20000" y1="36444" x2="20000" y2="36444"/>
                        <a14:foregroundMark x1="14667" y1="35556" x2="14667" y2="35556"/>
                        <a14:foregroundMark x1="14222" y1="42222" x2="14222" y2="44000"/>
                        <a14:foregroundMark x1="14222" y1="45333" x2="14222" y2="47111"/>
                        <a14:foregroundMark x1="14222" y1="48889" x2="16000" y2="51111"/>
                        <a14:foregroundMark x1="18667" y1="52000" x2="18667" y2="52000"/>
                        <a14:foregroundMark x1="85333" y1="82222" x2="85333" y2="82222"/>
                        <a14:foregroundMark x1="88000" y1="92444" x2="88000" y2="92444"/>
                        <a14:foregroundMark x1="61778" y1="70222" x2="61778" y2="70222"/>
                        <a14:backgroundMark x1="87111" y1="21333" x2="87111" y2="21333"/>
                        <a14:backgroundMark x1="47556" y1="81333" x2="47556" y2="81333"/>
                        <a14:backgroundMark x1="17778" y1="82222" x2="17778" y2="82222"/>
                        <a14:backgroundMark x1="10667" y1="65778" x2="10667" y2="65778"/>
                        <a14:backgroundMark x1="73333" y1="48889" x2="73333" y2="48889"/>
                        <a14:backgroundMark x1="51111" y1="68889" x2="51111" y2="68889"/>
                        <a14:backgroundMark x1="81333" y1="43556" x2="81333" y2="43556"/>
                        <a14:backgroundMark x1="89778" y1="47111" x2="89778" y2="47111"/>
                        <a14:backgroundMark x1="91556" y1="47556" x2="91556" y2="47556"/>
                        <a14:backgroundMark x1="95556" y1="50667" x2="96000" y2="53778"/>
                        <a14:backgroundMark x1="96889" y1="54667" x2="98222" y2="58667"/>
                        <a14:backgroundMark x1="51111" y1="92889" x2="51111" y2="92889"/>
                        <a14:backgroundMark x1="51111" y1="92889" x2="51111" y2="92889"/>
                        <a14:backgroundMark x1="50667" y1="92000" x2="46667" y2="89778"/>
                        <a14:backgroundMark x1="43556" y1="87111" x2="40000" y2="84889"/>
                        <a14:backgroundMark x1="37333" y1="83111" x2="33333" y2="80889"/>
                        <a14:backgroundMark x1="30667" y1="80000" x2="30667" y2="80000"/>
                        <a14:backgroundMark x1="24889" y1="77778" x2="18667" y2="76000"/>
                        <a14:backgroundMark x1="17333" y1="75556" x2="15111" y2="75111"/>
                        <a14:backgroundMark x1="12000" y1="73778" x2="8444" y2="72000"/>
                        <a14:backgroundMark x1="4889" y1="70222" x2="4889" y2="70222"/>
                        <a14:backgroundMark x1="4000" y1="67111" x2="4000" y2="67111"/>
                        <a14:backgroundMark x1="6222" y1="13333" x2="6222" y2="13333"/>
                        <a14:backgroundMark x1="5778" y1="11111" x2="5778" y2="11111"/>
                        <a14:backgroundMark x1="6667" y1="7556" x2="6667" y2="7556"/>
                        <a14:backgroundMark x1="11556" y1="2667" x2="11556" y2="2667"/>
                        <a14:backgroundMark x1="15111" y1="1778" x2="15111" y2="1778"/>
                        <a14:backgroundMark x1="16000" y1="889" x2="20889" y2="444"/>
                        <a14:backgroundMark x1="59111" y1="4000" x2="59111" y2="4000"/>
                        <a14:backgroundMark x1="61778" y1="6222" x2="61778" y2="6222"/>
                        <a14:backgroundMark x1="68000" y1="7556" x2="68000" y2="7556"/>
                        <a14:backgroundMark x1="69778" y1="9333" x2="70667" y2="11556"/>
                        <a14:backgroundMark x1="72889" y1="13333" x2="74222" y2="14667"/>
                        <a14:backgroundMark x1="74667" y1="16000" x2="75556" y2="18222"/>
                        <a14:backgroundMark x1="75556" y1="19111" x2="78222" y2="29333"/>
                        <a14:backgroundMark x1="78222" y1="29333" x2="78222" y2="29333"/>
                        <a14:backgroundMark x1="78222" y1="29333" x2="78222" y2="31111"/>
                        <a14:backgroundMark x1="80000" y1="35111" x2="80000" y2="35111"/>
                        <a14:backgroundMark x1="80000" y1="36000" x2="81778" y2="37333"/>
                        <a14:backgroundMark x1="84444" y1="38222" x2="87556" y2="40889"/>
                        <a14:backgroundMark x1="89333" y1="41778" x2="89333" y2="41778"/>
                        <a14:backgroundMark x1="93333" y1="42667" x2="98667" y2="43556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68" y="3810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0" b="97000" l="1600" r="47800">
                        <a14:foregroundMark x1="21800" y1="82000" x2="21800" y2="82000"/>
                        <a14:foregroundMark x1="21800" y1="82000" x2="22000" y2="80000"/>
                        <a14:foregroundMark x1="22000" y1="78000" x2="22200" y2="77000"/>
                        <a14:foregroundMark x1="22200" y1="75600" x2="22600" y2="74400"/>
                        <a14:foregroundMark x1="22600" y1="72000" x2="22600" y2="72000"/>
                        <a14:foregroundMark x1="22600" y1="70600" x2="22600" y2="70600"/>
                        <a14:foregroundMark x1="22600" y1="69200" x2="22600" y2="69200"/>
                        <a14:foregroundMark x1="28200" y1="68000" x2="28200" y2="68000"/>
                        <a14:foregroundMark x1="31400" y1="68200" x2="32600" y2="68200"/>
                        <a14:foregroundMark x1="34200" y1="69400" x2="35000" y2="70200"/>
                        <a14:foregroundMark x1="30400" y1="74200" x2="29200" y2="73800"/>
                        <a14:foregroundMark x1="26400" y1="70600" x2="26400" y2="70600"/>
                        <a14:foregroundMark x1="26400" y1="69600" x2="26400" y2="69600"/>
                        <a14:foregroundMark x1="24600" y1="69000" x2="24600" y2="69000"/>
                        <a14:foregroundMark x1="24800" y1="68200" x2="24800" y2="68200"/>
                        <a14:foregroundMark x1="25800" y1="74400" x2="24200" y2="74800"/>
                        <a14:foregroundMark x1="23600" y1="74800" x2="22600" y2="74200"/>
                        <a14:foregroundMark x1="22000" y1="72800" x2="22000" y2="72800"/>
                        <a14:foregroundMark x1="21800" y1="72800" x2="21800" y2="72800"/>
                        <a14:foregroundMark x1="21600" y1="76800" x2="21800" y2="78000"/>
                        <a14:foregroundMark x1="21800" y1="79800" x2="22000" y2="81200"/>
                        <a14:foregroundMark x1="22000" y1="81800" x2="22000" y2="82800"/>
                        <a14:foregroundMark x1="22000" y1="83000" x2="22000" y2="83000"/>
                        <a14:foregroundMark x1="23800" y1="84400" x2="23800" y2="84400"/>
                        <a14:foregroundMark x1="32400" y1="68800" x2="32400" y2="68800"/>
                        <a14:foregroundMark x1="34400" y1="66800" x2="34400" y2="66800"/>
                        <a14:foregroundMark x1="28400" y1="65800" x2="28400" y2="65800"/>
                        <a14:foregroundMark x1="29200" y1="68400" x2="29200" y2="68400"/>
                        <a14:foregroundMark x1="31400" y1="70000" x2="31400" y2="70000"/>
                        <a14:foregroundMark x1="31600" y1="70200" x2="31600" y2="70200"/>
                        <a14:foregroundMark x1="31000" y1="68400" x2="31000" y2="6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04" r="50000"/>
          <a:stretch/>
        </p:blipFill>
        <p:spPr bwMode="auto">
          <a:xfrm>
            <a:off x="3850607" y="3810604"/>
            <a:ext cx="1559593" cy="144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29" y="2971800"/>
            <a:ext cx="2514171" cy="258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BDB2C0D1-2652-4DDA-889C-885B22F7F40A}"/>
              </a:ext>
            </a:extLst>
          </p:cNvPr>
          <p:cNvSpPr/>
          <p:nvPr/>
        </p:nvSpPr>
        <p:spPr>
          <a:xfrm>
            <a:off x="128337" y="1219200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A131DD11-FE9E-4A8D-96A1-FB73F49DAAFC}"/>
              </a:ext>
            </a:extLst>
          </p:cNvPr>
          <p:cNvSpPr/>
          <p:nvPr/>
        </p:nvSpPr>
        <p:spPr>
          <a:xfrm>
            <a:off x="1347537" y="1225061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12309A4-E119-4A78-98E1-ED293F5C0C42}"/>
              </a:ext>
            </a:extLst>
          </p:cNvPr>
          <p:cNvSpPr/>
          <p:nvPr/>
        </p:nvSpPr>
        <p:spPr>
          <a:xfrm>
            <a:off x="2566737" y="1230922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0A5266A-BE9F-491C-BC2E-66988A320E24}"/>
              </a:ext>
            </a:extLst>
          </p:cNvPr>
          <p:cNvSpPr/>
          <p:nvPr/>
        </p:nvSpPr>
        <p:spPr>
          <a:xfrm>
            <a:off x="3785937" y="1225060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4E17E177-C456-4CFE-A998-98174D36A5B8}"/>
              </a:ext>
            </a:extLst>
          </p:cNvPr>
          <p:cNvSpPr/>
          <p:nvPr/>
        </p:nvSpPr>
        <p:spPr>
          <a:xfrm>
            <a:off x="5081337" y="1230922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A9E26F0-6704-4136-A7B2-4FD2FC7C4D75}"/>
              </a:ext>
            </a:extLst>
          </p:cNvPr>
          <p:cNvSpPr/>
          <p:nvPr/>
        </p:nvSpPr>
        <p:spPr>
          <a:xfrm>
            <a:off x="6300537" y="1230922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DAD2A15-172C-4A37-B7C6-42A29B02D2D1}"/>
              </a:ext>
            </a:extLst>
          </p:cNvPr>
          <p:cNvSpPr/>
          <p:nvPr/>
        </p:nvSpPr>
        <p:spPr>
          <a:xfrm>
            <a:off x="7519737" y="1230922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3C8FFC98-D470-4042-B307-BAA88F0AECF7}"/>
              </a:ext>
            </a:extLst>
          </p:cNvPr>
          <p:cNvSpPr/>
          <p:nvPr/>
        </p:nvSpPr>
        <p:spPr>
          <a:xfrm>
            <a:off x="8662737" y="1230923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00BA52-3E7F-4E3D-A3A7-A950F967D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57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6"/>
    </mc:Choice>
    <mc:Fallback>
      <p:transition spd="slow" advTm="3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DO I GET STARTED?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67851" y="2590800"/>
            <a:ext cx="3256549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7. Pass final inspection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05046" y="2590800"/>
            <a:ext cx="2872154" cy="3821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8. Begin leasing!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28337" y="1225061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739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1600200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6" y="3505200"/>
            <a:ext cx="1572155" cy="157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A20F11-EAFA-46D9-9DBA-E6A82849A562}"/>
              </a:ext>
            </a:extLst>
          </p:cNvPr>
          <p:cNvCxnSpPr>
            <a:cxnSpLocks/>
          </p:cNvCxnSpPr>
          <p:nvPr/>
        </p:nvCxnSpPr>
        <p:spPr>
          <a:xfrm>
            <a:off x="264699" y="1371600"/>
            <a:ext cx="8726901" cy="11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B8F0686E-8F14-4E22-9FCC-65E6BD9ADCE0}"/>
              </a:ext>
            </a:extLst>
          </p:cNvPr>
          <p:cNvSpPr/>
          <p:nvPr/>
        </p:nvSpPr>
        <p:spPr>
          <a:xfrm>
            <a:off x="128337" y="1225061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F166829-C4D6-4648-9E33-F22BBAB0D068}"/>
              </a:ext>
            </a:extLst>
          </p:cNvPr>
          <p:cNvSpPr/>
          <p:nvPr/>
        </p:nvSpPr>
        <p:spPr>
          <a:xfrm>
            <a:off x="128337" y="1219200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9DED6E16-9C91-459C-A9C4-32BF41162A9A}"/>
              </a:ext>
            </a:extLst>
          </p:cNvPr>
          <p:cNvSpPr/>
          <p:nvPr/>
        </p:nvSpPr>
        <p:spPr>
          <a:xfrm>
            <a:off x="1347537" y="1225061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97D182CA-85A7-4169-BD94-13C53BE0CF5F}"/>
              </a:ext>
            </a:extLst>
          </p:cNvPr>
          <p:cNvSpPr/>
          <p:nvPr/>
        </p:nvSpPr>
        <p:spPr>
          <a:xfrm>
            <a:off x="2566737" y="1230922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5DE90BC-8CC6-4132-B5AE-8681E8B59DDF}"/>
              </a:ext>
            </a:extLst>
          </p:cNvPr>
          <p:cNvSpPr/>
          <p:nvPr/>
        </p:nvSpPr>
        <p:spPr>
          <a:xfrm>
            <a:off x="3785937" y="1225060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93CC4567-96E6-4BA8-AD66-73CF91035F29}"/>
              </a:ext>
            </a:extLst>
          </p:cNvPr>
          <p:cNvSpPr/>
          <p:nvPr/>
        </p:nvSpPr>
        <p:spPr>
          <a:xfrm>
            <a:off x="5081337" y="1230922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0113D43D-5FFC-4AEC-8CB3-926B709A793D}"/>
              </a:ext>
            </a:extLst>
          </p:cNvPr>
          <p:cNvSpPr/>
          <p:nvPr/>
        </p:nvSpPr>
        <p:spPr>
          <a:xfrm>
            <a:off x="6300537" y="1230922"/>
            <a:ext cx="328863" cy="29307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98416D82-CC3D-4AD8-87BE-DC464E00B325}"/>
              </a:ext>
            </a:extLst>
          </p:cNvPr>
          <p:cNvSpPr/>
          <p:nvPr/>
        </p:nvSpPr>
        <p:spPr>
          <a:xfrm>
            <a:off x="7519737" y="1230922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2C4D78C-B86D-4C84-A81E-F0A77FC4C074}"/>
              </a:ext>
            </a:extLst>
          </p:cNvPr>
          <p:cNvSpPr/>
          <p:nvPr/>
        </p:nvSpPr>
        <p:spPr>
          <a:xfrm>
            <a:off x="8662737" y="1230923"/>
            <a:ext cx="328863" cy="2930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016920-B4D2-4F93-99B6-0EFD5EF259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40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7"/>
    </mc:Choice>
    <mc:Fallback>
      <p:transition spd="slow" advTm="1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AA58A"/>
                </a:solidFill>
                <a:latin typeface="Franklin Gothic Demi Cond" panose="020B0706030402020204" pitchFamily="34" charset="0"/>
              </a:rPr>
              <a:t>TIPS! </a:t>
            </a:r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BUILDING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219200"/>
            <a:ext cx="4466492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Live/Work spaces must abide by the following codes: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2016 CA Building Code Sec.  419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2016 CA Building Code Sec.  420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CA Plumbing Code Table 422.1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3962400"/>
            <a:ext cx="62484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Only </a:t>
            </a:r>
            <a:r>
              <a:rPr lang="en-US" sz="3300" u="sng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&lt;</a:t>
            </a:r>
            <a:r>
              <a:rPr lang="en-US" sz="3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5 non-residential workers allowed in workspace at once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Non-residential space must have restrooms/plumbing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Live/work spaces must have fire sprinklers &amp; fire alarms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Adequate fire separation required between live/work units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No more than 125’ from farthest project point to safe space outside – must have an emergency exit from rooms to public right-of-way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Dual-paned </a:t>
            </a:r>
            <a:r>
              <a:rPr lang="en-US" sz="3300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windows required for energy efficiency (certain exceptions made for historical buildings)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300" dirty="0">
              <a:solidFill>
                <a:srgbClr val="FCFCFA"/>
              </a:solidFill>
              <a:latin typeface="Franklin Gothic Demi Cond" panose="020B0706030402020204" pitchFamily="34" charset="0"/>
            </a:endParaRPr>
          </a:p>
          <a:p>
            <a:endParaRPr lang="en-US" sz="3300" dirty="0">
              <a:solidFill>
                <a:srgbClr val="FCFCFA"/>
              </a:solidFill>
              <a:latin typeface="Franklin Gothic Demi Cond" panose="020B07060304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7" b="89941" l="9763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895600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000" y1="66852" x2="24000" y2="66852"/>
                        <a14:foregroundMark x1="55900" y1="57778" x2="55900" y2="57778"/>
                        <a14:foregroundMark x1="51100" y1="57685" x2="51100" y2="57685"/>
                        <a14:foregroundMark x1="49100" y1="57500" x2="49100" y2="57500"/>
                        <a14:foregroundMark x1="63700" y1="62500" x2="6370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64"/>
          <a:stretch/>
        </p:blipFill>
        <p:spPr bwMode="auto">
          <a:xfrm>
            <a:off x="498230" y="545123"/>
            <a:ext cx="4222479" cy="341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3673" l="34571" r="66143">
                        <a14:foregroundMark x1="59286" y1="20816" x2="59286" y2="20816"/>
                        <a14:foregroundMark x1="43857" y1="20000" x2="43857" y2="20000"/>
                        <a14:foregroundMark x1="48857" y1="18571" x2="48857" y2="18571"/>
                        <a14:foregroundMark x1="56286" y1="20816" x2="56286" y2="20816"/>
                        <a14:foregroundMark x1="46286" y1="22245" x2="46286" y2="22245"/>
                        <a14:foregroundMark x1="40714" y1="22245" x2="40714" y2="22245"/>
                        <a14:foregroundMark x1="43000" y1="26122" x2="44857" y2="26122"/>
                        <a14:foregroundMark x1="49714" y1="27347" x2="51000" y2="27347"/>
                        <a14:foregroundMark x1="51286" y1="27347" x2="51286" y2="27347"/>
                        <a14:foregroundMark x1="51286" y1="30612" x2="51286" y2="30612"/>
                        <a14:foregroundMark x1="51000" y1="30612" x2="51000" y2="30612"/>
                        <a14:foregroundMark x1="51000" y1="30612" x2="51000" y2="30612"/>
                        <a14:foregroundMark x1="49143" y1="32653" x2="49143" y2="32653"/>
                        <a14:foregroundMark x1="48857" y1="32653" x2="48143" y2="32653"/>
                        <a14:foregroundMark x1="47286" y1="32245" x2="47286" y2="32245"/>
                        <a14:foregroundMark x1="54143" y1="22653" x2="54143" y2="22653"/>
                        <a14:foregroundMark x1="56286" y1="21633" x2="56286" y2="21633"/>
                        <a14:foregroundMark x1="58429" y1="22041" x2="58429" y2="22041"/>
                        <a14:foregroundMark x1="59429" y1="22041" x2="59429" y2="22041"/>
                        <a14:foregroundMark x1="60571" y1="20000" x2="60571" y2="18980"/>
                        <a14:foregroundMark x1="60571" y1="17755" x2="60571" y2="17755"/>
                        <a14:foregroundMark x1="60000" y1="15510" x2="60000" y2="15510"/>
                        <a14:foregroundMark x1="60571" y1="19388" x2="60571" y2="19388"/>
                        <a14:foregroundMark x1="60571" y1="20816" x2="60286" y2="23469"/>
                        <a14:foregroundMark x1="60286" y1="23469" x2="60286" y2="23469"/>
                        <a14:foregroundMark x1="60000" y1="24286" x2="60000" y2="24286"/>
                        <a14:foregroundMark x1="58143" y1="23878" x2="58143" y2="23878"/>
                        <a14:foregroundMark x1="56286" y1="22653" x2="55000" y2="22653"/>
                        <a14:foregroundMark x1="53143" y1="21633" x2="52000" y2="21633"/>
                        <a14:foregroundMark x1="50714" y1="21633" x2="50000" y2="21224"/>
                        <a14:foregroundMark x1="48429" y1="20000" x2="48429" y2="20000"/>
                        <a14:foregroundMark x1="47571" y1="20000" x2="47571" y2="20000"/>
                        <a14:foregroundMark x1="46571" y1="20000" x2="44143" y2="20816"/>
                        <a14:foregroundMark x1="43286" y1="20816" x2="43286" y2="20816"/>
                        <a14:foregroundMark x1="42857" y1="20816" x2="42857" y2="20816"/>
                        <a14:foregroundMark x1="41000" y1="20816" x2="41000" y2="20816"/>
                        <a14:foregroundMark x1="40143" y1="20816" x2="39286" y2="20816"/>
                        <a14:foregroundMark x1="39143" y1="20000" x2="39143" y2="20000"/>
                        <a14:foregroundMark x1="39857" y1="16939" x2="39857" y2="1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16" r="32768" b="53893"/>
          <a:stretch/>
        </p:blipFill>
        <p:spPr bwMode="auto">
          <a:xfrm rot="19030362">
            <a:off x="600313" y="1396320"/>
            <a:ext cx="1219200" cy="11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-17586" y="5943600"/>
            <a:ext cx="9161585" cy="143827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FOR SPECIFIC QUESTIONS, CONTACT: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 RODRIGO  FLORES - CITY PLAN CHECKER  - (209)937-8353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322631D-807B-486C-98E5-BBC379BCEE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10"/>
    </mc:Choice>
    <mc:Fallback xmlns="">
      <p:transition spd="slow" advTm="7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AA58A"/>
                </a:solidFill>
                <a:latin typeface="Franklin Gothic Demi Cond" panose="020B0706030402020204" pitchFamily="34" charset="0"/>
              </a:rPr>
              <a:t>TIPS! </a:t>
            </a:r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APPROVING TENANTS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962400"/>
            <a:ext cx="358140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Ensure tenants’ business types are approved in your zone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Check City’s Development Code   –    Table 2-2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1143000"/>
            <a:ext cx="4231837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Ensure tenants have business licenses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If they do not already have a license, they must apply for  one at the City of Stockton Business License Department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1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5" b="100000" l="9467" r="97929"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4794"/>
            <a:ext cx="3294378" cy="350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2" l="0" r="988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31758"/>
            <a:ext cx="2590800" cy="245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-17586" y="5867400"/>
            <a:ext cx="9161585" cy="9906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UNSURE IF THE BUSINESS IS APPROVED?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CONTACT PLANNING DIVISION  (209) 937-8266 OR VISIT  345 N. EL DORADO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662107-F07D-438C-B4E9-7E5AB8B614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5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6"/>
    </mc:Choice>
    <mc:Fallback xmlns="">
      <p:transition spd="slow" advTm="4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2396815-D322-4185-96C9-C4CE7D4BDEBD}"/>
              </a:ext>
            </a:extLst>
          </p:cNvPr>
          <p:cNvSpPr txBox="1">
            <a:spLocks/>
          </p:cNvSpPr>
          <p:nvPr/>
        </p:nvSpPr>
        <p:spPr>
          <a:xfrm>
            <a:off x="-17585" y="3810000"/>
            <a:ext cx="9161585" cy="906119"/>
          </a:xfrm>
          <a:prstGeom prst="rect">
            <a:avLst/>
          </a:prstGeom>
          <a:solidFill>
            <a:srgbClr val="07A9A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CFA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WILLIE WONG - ENG. - (209)937-8126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F2AA40-9DBE-4287-9451-CB725DB7D9A3}"/>
              </a:ext>
            </a:extLst>
          </p:cNvPr>
          <p:cNvSpPr txBox="1">
            <a:spLocks/>
          </p:cNvSpPr>
          <p:nvPr/>
        </p:nvSpPr>
        <p:spPr>
          <a:xfrm>
            <a:off x="-17585" y="2819400"/>
            <a:ext cx="9161585" cy="90611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PHIL SIMON - FIRE MARSHAL - (209) 598-8819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C9480F-D9C3-455A-B434-BE79F66E1CDF}"/>
              </a:ext>
            </a:extLst>
          </p:cNvPr>
          <p:cNvSpPr txBox="1">
            <a:spLocks/>
          </p:cNvSpPr>
          <p:nvPr/>
        </p:nvSpPr>
        <p:spPr>
          <a:xfrm>
            <a:off x="-17590" y="1828800"/>
            <a:ext cx="9161585" cy="906119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KEVIN COLIN - PLANNING MANAGER -  (209) 937-8446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>
            <a:normAutofit/>
          </a:bodyPr>
          <a:lstStyle/>
          <a:p>
            <a:r>
              <a:rPr lang="en-US" sz="5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HELPFUL CONTACTS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7587" y="838200"/>
            <a:ext cx="9161585" cy="90611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		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RODRIGO  FLORES - CITY PLAN CHECKER  - (209)937-8353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                 	JOHN SCHWEIGERDT  - DEPUTY BUILD. OFF. - (209)937-8565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04800"/>
            <a:ext cx="2391876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9945" r="89503">
                        <a14:foregroundMark x1="55249" y1="12545" x2="55249" y2="1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7" y="2191372"/>
            <a:ext cx="1402701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88889" l="4889" r="94667">
                        <a14:foregroundMark x1="21333" y1="16444" x2="21333" y2="16444"/>
                        <a14:foregroundMark x1="55111" y1="10222" x2="55111" y2="10222"/>
                        <a14:foregroundMark x1="72889" y1="25778" x2="72889" y2="25778"/>
                        <a14:foregroundMark x1="79111" y1="20889" x2="79111" y2="20889"/>
                        <a14:foregroundMark x1="49333" y1="25778" x2="49333" y2="25778"/>
                        <a14:foregroundMark x1="64000" y1="40444" x2="64000" y2="40444"/>
                        <a14:foregroundMark x1="62667" y1="45333" x2="62667" y2="45333"/>
                        <a14:foregroundMark x1="64000" y1="42222" x2="64000" y2="42222"/>
                        <a14:foregroundMark x1="62667" y1="38222" x2="62667" y2="38222"/>
                        <a14:foregroundMark x1="65333" y1="38222" x2="65333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3EE9CAE-8D99-4E20-B484-6D5E140F8563}"/>
              </a:ext>
            </a:extLst>
          </p:cNvPr>
          <p:cNvSpPr txBox="1">
            <a:spLocks/>
          </p:cNvSpPr>
          <p:nvPr/>
        </p:nvSpPr>
        <p:spPr>
          <a:xfrm>
            <a:off x="-17585" y="5791200"/>
            <a:ext cx="9161585" cy="90611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PERMIT DEPARTMENT - (209)937-8266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38" b="89941" l="6213" r="96746">
                        <a14:foregroundMark x1="89349" y1="42604" x2="89349" y2="42604"/>
                        <a14:foregroundMark x1="55325" y1="17160" x2="55325" y2="17160"/>
                        <a14:foregroundMark x1="59172" y1="17160" x2="59172" y2="17160"/>
                        <a14:foregroundMark x1="58876" y1="19527" x2="58876" y2="19527"/>
                        <a14:foregroundMark x1="59763" y1="20414" x2="59763" y2="20414"/>
                        <a14:backgroundMark x1="56805" y1="21893" x2="56805" y2="21893"/>
                        <a14:backgroundMark x1="59467" y1="21893" x2="59467" y2="2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0" y="3124200"/>
            <a:ext cx="2066930" cy="206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7F455AA-0F53-4360-9301-095609E0460A}"/>
              </a:ext>
            </a:extLst>
          </p:cNvPr>
          <p:cNvSpPr txBox="1">
            <a:spLocks/>
          </p:cNvSpPr>
          <p:nvPr/>
        </p:nvSpPr>
        <p:spPr>
          <a:xfrm>
            <a:off x="-17585" y="4793971"/>
            <a:ext cx="9161585" cy="906119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FCFA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NICOLE SNYDER - ERC - (209)937-5359</a:t>
            </a:r>
          </a:p>
        </p:txBody>
      </p:sp>
      <p:pic>
        <p:nvPicPr>
          <p:cNvPr id="12" name="Picture 4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242" l="0" r="988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600200" cy="151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4B5A9-1BB3-4BF1-A773-E1278B1519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3" b="89941" l="9763" r="91420">
                        <a14:foregroundMark x1="29882" y1="45858" x2="29882" y2="45858"/>
                        <a14:foregroundMark x1="12130" y1="31657" x2="12130" y2="31657"/>
                        <a14:foregroundMark x1="91420" y1="60947" x2="91420" y2="60947"/>
                        <a14:foregroundMark x1="74556" y1="46746" x2="74556" y2="46746"/>
                        <a14:foregroundMark x1="54734" y1="45266" x2="54734" y2="45266"/>
                        <a14:foregroundMark x1="49112" y1="45858" x2="49112" y2="45858"/>
                        <a14:foregroundMark x1="44379" y1="54142" x2="44379" y2="54142"/>
                        <a14:backgroundMark x1="88757" y1="69822" x2="88757" y2="69822"/>
                        <a14:backgroundMark x1="71006" y1="68343" x2="71006" y2="68343"/>
                        <a14:backgroundMark x1="80178" y1="68935" x2="80178" y2="68935"/>
                        <a14:backgroundMark x1="58876" y1="69822" x2="58876" y2="69822"/>
                        <a14:backgroundMark x1="54438" y1="68935" x2="54438" y2="68935"/>
                        <a14:backgroundMark x1="51775" y1="70118" x2="51775" y2="70118"/>
                        <a14:backgroundMark x1="47337" y1="69822" x2="47337" y2="69822"/>
                        <a14:backgroundMark x1="45266" y1="71006" x2="45266" y2="71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3755929"/>
            <a:ext cx="2548597" cy="254859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3B15BC-A5CE-4B8E-A42A-E2504356B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56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53"/>
    </mc:Choice>
    <mc:Fallback>
      <p:transition spd="slow" advTm="4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3" grpId="0" animBg="1"/>
      <p:bldP spid="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BLUEPRINT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1676400"/>
            <a:ext cx="6705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PROBLEM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LIVE/WORK OPPORTUNITY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LIVE/WORK DEFINED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LIVE/WORK DEV. PROCESS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HELPFUL CONTACTS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6324344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BA50BA8-D18A-43BE-B0F4-1B24E70DBB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5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7"/>
    </mc:Choice>
    <mc:Fallback xmlns="">
      <p:transition spd="slow" advTm="36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PROBLEM: OFFICE SPACE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 bwMode="auto">
          <a:xfrm>
            <a:off x="457200" y="1597025"/>
            <a:ext cx="2666812" cy="266699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87" y="1597025"/>
            <a:ext cx="2663825" cy="26701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97025"/>
            <a:ext cx="2663825" cy="26701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71" b="98553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695120" cy="290988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6399" y="4848761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E5B1A"/>
                </a:solidFill>
                <a:latin typeface="Stencil" panose="040409050D0802020404" pitchFamily="82" charset="0"/>
              </a:rPr>
              <a:t>(-$$$$)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0FD4947-3019-4D06-9973-5DCE22400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5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1"/>
    </mc:Choice>
    <mc:Fallback xmlns="">
      <p:transition spd="slow" advTm="2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62" r="51141" b="56992"/>
          <a:stretch/>
        </p:blipFill>
        <p:spPr bwMode="auto">
          <a:xfrm>
            <a:off x="2667000" y="3363310"/>
            <a:ext cx="6538446" cy="34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OPPORTUNITY:</a:t>
            </a:r>
            <a:b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LIVE/WORK SPACE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 bwMode="auto">
          <a:xfrm>
            <a:off x="0" y="0"/>
            <a:ext cx="3429000" cy="311095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2648976">
            <a:off x="2513277" y="2581124"/>
            <a:ext cx="1069096" cy="1086159"/>
          </a:xfrm>
          <a:prstGeom prst="rightArrow">
            <a:avLst/>
          </a:prstGeom>
          <a:solidFill>
            <a:srgbClr val="FE5B1A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4387273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7A9A5"/>
                </a:solidFill>
                <a:latin typeface="Stencil" panose="040409050D0802020404" pitchFamily="82" charset="0"/>
              </a:rPr>
              <a:t>$$$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97B5B9-F051-42B3-8DC6-757928D276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6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3"/>
    </mc:Choice>
    <mc:Fallback xmlns="">
      <p:transition spd="slow" advTm="2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FCFCFA"/>
                </a:solidFill>
                <a:latin typeface="Franklin Gothic Demi Cond" panose="020B0706030402020204" pitchFamily="34" charset="0"/>
              </a:rPr>
              <a:t>WHAT IS LIVE/WORK?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2500"/>
            <a:ext cx="8686800" cy="19431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Dual-purpose residential/work building where artists/other professionals both live and 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MAX 3,000 </a:t>
            </a:r>
            <a:r>
              <a:rPr lang="en-US" sz="2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sqft</a:t>
            </a:r>
            <a:r>
              <a:rPr lang="en-US" sz="2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./unit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MAX of 50% (MAX 1,500 </a:t>
            </a:r>
            <a:r>
              <a:rPr lang="en-US" sz="2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sqft</a:t>
            </a:r>
            <a:r>
              <a:rPr lang="en-US" sz="2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) can be non-residential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62" r="51672" b="56992"/>
          <a:stretch/>
        </p:blipFill>
        <p:spPr bwMode="auto">
          <a:xfrm>
            <a:off x="762000" y="1295400"/>
            <a:ext cx="7612566" cy="374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0" y="419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99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WORK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B29C55-331C-4D9F-B05D-6AEBDDAA8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4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0"/>
    </mc:Choice>
    <mc:Fallback xmlns="">
      <p:transition spd="slow" advTm="20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WHO CAN USE LIVE/WORK?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441960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For renters OR owners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For artists, crafts-persons, self-employed consultants, small cottage industries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>
                <a:solidFill>
                  <a:srgbClr val="FAA58A"/>
                </a:solidFill>
                <a:latin typeface="Franklin Gothic Demi Cond" panose="020B0706030402020204" pitchFamily="34" charset="0"/>
              </a:rPr>
              <a:t>TIP!</a:t>
            </a: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For live/work spaces, businesses do not need to acquire a home occupation permit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60575"/>
            <a:ext cx="44450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5FEA307-D55F-465B-897F-4B3D07426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2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6"/>
    </mc:Choice>
    <mc:Fallback xmlns="">
      <p:transition spd="slow" advTm="2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WHO CAN USE LIVE/WORK?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53" y="2332037"/>
            <a:ext cx="8229600" cy="452596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Can be self-employed OR people living and working as a group</a:t>
            </a:r>
          </a:p>
        </p:txBody>
      </p:sp>
      <p:pic>
        <p:nvPicPr>
          <p:cNvPr id="4100" name="Picture 4" descr="Image result for self-employed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33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6405"/>
            <a:ext cx="4123660" cy="34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45570AD-5F51-44A3-962E-5315C41268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0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"/>
    </mc:Choice>
    <mc:Fallback xmlns=""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33400"/>
            <a:ext cx="8991600" cy="2468562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IS LIVE/WORK USED?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534400" cy="2743200"/>
          </a:xfrm>
        </p:spPr>
        <p:txBody>
          <a:bodyPr>
            <a:normAutofit/>
          </a:bodyPr>
          <a:lstStyle/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Shared workspace and/or equipment                                                                                 related to their activities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1714500" lvl="4" indent="0">
              <a:buNone/>
            </a:pPr>
            <a:endParaRPr lang="en-US" sz="126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pPr marL="3657600" lvl="8" indent="0">
              <a:buNone/>
            </a:pPr>
            <a:endParaRPr lang="en-US" sz="42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962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2590800"/>
            <a:ext cx="3799114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5105400"/>
            <a:ext cx="5410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Individually-owned equipment </a:t>
            </a:r>
          </a:p>
          <a:p>
            <a:pPr marL="400050" lvl="1" indent="0">
              <a:buNone/>
            </a:pP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     inside their private living quarters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00400" y="4953000"/>
            <a:ext cx="1447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pPr marL="0" lvl="4" indent="0">
              <a:buNone/>
            </a:pPr>
            <a:r>
              <a:rPr lang="en-US" sz="12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OR</a:t>
            </a:r>
          </a:p>
          <a:p>
            <a:endParaRPr lang="en-US" dirty="0">
              <a:latin typeface="Franklin Gothic Demi Cond" panose="020B07060304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61FF704-7A7C-4384-B13D-D4DF353A22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0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"/>
    </mc:Choice>
    <mc:Fallback xmlns="">
      <p:transition spd="slow" advTm="1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WHERE IS LIVE/WORK ALLOWED?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4483768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Allowed in the following zones: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u="sng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Commercial Office (CO)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Commercial Neighborhood (CN)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u="sng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Commercial General (CG)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u="sng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Commercial Downtown (CD)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u="sng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Light/Limited Industrial (IL)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41232" y="914400"/>
            <a:ext cx="4026568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Check City of Stockton’s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Landmaster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site to      determine your zone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>
                <a:solidFill>
                  <a:srgbClr val="FAA58A"/>
                </a:solidFill>
                <a:latin typeface="Franklin Gothic Demi Cond" panose="020B0706030402020204" pitchFamily="34" charset="0"/>
              </a:rPr>
              <a:t>TIP!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Allowed on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,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, and 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floors without a Use Permit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46618" r="15438" b="3697"/>
          <a:stretch/>
        </p:blipFill>
        <p:spPr bwMode="auto">
          <a:xfrm>
            <a:off x="1066800" y="3124200"/>
            <a:ext cx="711417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A80885D-9DD8-4E5F-A15D-F91AE4B662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30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80"/>
    </mc:Choice>
    <mc:Fallback>
      <p:transition spd="slow" advTm="4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8|12.8|8.5|4.7|5.2|6.2|5.8|1.3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7.5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8.9|11.7|0.8|6.3|4.4|5|5.4|12.5|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8.2|1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7|3.6|4.3|4.2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2|4.9|1.9|7.9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1|0.5|0.6|2.4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8|6.3|3.4|4.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2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9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7|1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34393</TotalTime>
  <Words>1290</Words>
  <Application>Microsoft Office PowerPoint</Application>
  <PresentationFormat>On-screen Show (4:3)</PresentationFormat>
  <Paragraphs>273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Franklin Gothic Demi Cond</vt:lpstr>
      <vt:lpstr>Rage Italic</vt:lpstr>
      <vt:lpstr>Stencil</vt:lpstr>
      <vt:lpstr>Wingdings</vt:lpstr>
      <vt:lpstr>Office Theme</vt:lpstr>
      <vt:lpstr>THE LIVE/WORK opportunity    </vt:lpstr>
      <vt:lpstr>BLUEPRINT</vt:lpstr>
      <vt:lpstr>PROBLEM: OFFICE SPACE</vt:lpstr>
      <vt:lpstr>OPPORTUNITY: LIVE/WORK SPACE</vt:lpstr>
      <vt:lpstr>WHAT IS LIVE/WORK?</vt:lpstr>
      <vt:lpstr>WHO CAN USE LIVE/WORK?</vt:lpstr>
      <vt:lpstr>WHO CAN USE LIVE/WORK? </vt:lpstr>
      <vt:lpstr>HOW IS LIVE/WORK USED?</vt:lpstr>
      <vt:lpstr>WHERE IS LIVE/WORK ALLOWED?</vt:lpstr>
      <vt:lpstr>PowerPoint Presentation</vt:lpstr>
      <vt:lpstr>PowerPoint Presentation</vt:lpstr>
      <vt:lpstr>HOW DO I GET STARTED?</vt:lpstr>
      <vt:lpstr>HOW DO I GET STARTED?</vt:lpstr>
      <vt:lpstr>HOW DO I GET STARTED?</vt:lpstr>
      <vt:lpstr>TIPS! BUILDING REQUIREMENTS</vt:lpstr>
      <vt:lpstr>TIPS! APPROVING TENANTS</vt:lpstr>
      <vt:lpstr>HELPFUL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Wood</dc:creator>
  <cp:lastModifiedBy>Courtney Wood</cp:lastModifiedBy>
  <cp:revision>116</cp:revision>
  <cp:lastPrinted>2018-12-12T19:52:59Z</cp:lastPrinted>
  <dcterms:created xsi:type="dcterms:W3CDTF">2018-10-31T19:08:43Z</dcterms:created>
  <dcterms:modified xsi:type="dcterms:W3CDTF">2019-11-15T18:11:51Z</dcterms:modified>
  <cp:contentStatus/>
</cp:coreProperties>
</file>